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3067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600000">
            <a:off x="7498080" y="-1005840"/>
            <a:ext cx="4754880" cy="4754880"/>
          </a:xfrm>
          <a:prstGeom prst="arc">
            <a:avLst/>
          </a:prstGeom>
          <a:noFill/>
          <a:ln w="17780">
            <a:solidFill>
              <a:srgbClr val="12A99A">
                <a:alpha val="52000"/>
              </a:srgbClr>
            </a:solidFill>
            <a:prstDash val="solid"/>
          </a:ln>
        </p:spPr>
      </p:sp>
      <p:pic>
        <p:nvPicPr>
          <p:cNvPr id="4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685800"/>
            <a:ext cx="1298448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8288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</a:rPr>
              <a:t>DHS</a:t>
            </a:r>
            <a:endParaRPr lang="en-US" sz="4200" dirty="0"/>
          </a:p>
        </p:txBody>
      </p:sp>
      <p:sp>
        <p:nvSpPr>
          <p:cNvPr id="6" name="Text 3"/>
          <p:cNvSpPr/>
          <p:nvPr/>
        </p:nvSpPr>
        <p:spPr>
          <a:xfrm>
            <a:off x="731520" y="2395728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</a:rPr>
              <a:t>Dynamic Healthcare System</a:t>
            </a:r>
            <a:endParaRPr lang="en-US" sz="2500" dirty="0"/>
          </a:p>
        </p:txBody>
      </p:sp>
      <p:sp>
        <p:nvSpPr>
          <p:cNvPr id="7" name="Text 4"/>
          <p:cNvSpPr/>
          <p:nvPr/>
        </p:nvSpPr>
        <p:spPr>
          <a:xfrm>
            <a:off x="749808" y="3063240"/>
            <a:ext cx="5486400" cy="1051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BFD0D8"/>
                </a:solidFill>
              </a:rPr>
              <a:t>A healthcare operating system for clinics, a digital health passport for patients, and a no-code builder for healthcare operators.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749808" y="4709160"/>
            <a:ext cx="1920240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14400" y="4873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20K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914400" y="5276088"/>
            <a:ext cx="1591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addressable clinics and practices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852928" y="4709160"/>
            <a:ext cx="1920240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017520" y="4873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1K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3017520" y="5276088"/>
            <a:ext cx="1591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first clinic launch target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4956048" y="4709160"/>
            <a:ext cx="1920240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120640" y="4873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Sep 2026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5120640" y="5276088"/>
            <a:ext cx="1591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launch target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7315200" y="1115568"/>
            <a:ext cx="4023360" cy="4462272"/>
          </a:xfrm>
          <a:prstGeom prst="roundRect">
            <a:avLst>
              <a:gd name="adj" fmla="val 2727"/>
            </a:avLst>
          </a:prstGeom>
          <a:solidFill>
            <a:srgbClr val="102F42"/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662672" y="157276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Investor story</a:t>
            </a:r>
            <a:endParaRPr lang="en-US" sz="2200" dirty="0"/>
          </a:p>
        </p:txBody>
      </p:sp>
      <p:sp>
        <p:nvSpPr>
          <p:cNvPr id="19" name="Shape 16"/>
          <p:cNvSpPr/>
          <p:nvPr/>
        </p:nvSpPr>
        <p:spPr>
          <a:xfrm>
            <a:off x="7699248" y="233172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7900416" y="224028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Start with clinic operations.</a:t>
            </a:r>
            <a:endParaRPr lang="en-US" sz="1400" dirty="0"/>
          </a:p>
        </p:txBody>
      </p:sp>
      <p:sp>
        <p:nvSpPr>
          <p:cNvPr id="21" name="Shape 18"/>
          <p:cNvSpPr/>
          <p:nvPr/>
        </p:nvSpPr>
        <p:spPr>
          <a:xfrm>
            <a:off x="7699248" y="283464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7900416" y="27432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Grow into patient identity.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7699248" y="333756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900416" y="324612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Expand through marketplace discovery.</a:t>
            </a:r>
            <a:endParaRPr lang="en-US" sz="1400" dirty="0"/>
          </a:p>
        </p:txBody>
      </p:sp>
      <p:sp>
        <p:nvSpPr>
          <p:cNvPr id="25" name="Shape 22"/>
          <p:cNvSpPr/>
          <p:nvPr/>
        </p:nvSpPr>
        <p:spPr>
          <a:xfrm>
            <a:off x="7699248" y="384048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7900416" y="374904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Scale through operator-led networks.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Prepared for investor discussion. Web platform remains local-first and gated.</a:t>
            </a:r>
            <a:endParaRPr lang="en-US" sz="78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0C5C839-88D3-A880-279E-5FF00A3AD01E}"/>
              </a:ext>
            </a:extLst>
          </p:cNvPr>
          <p:cNvSpPr/>
          <p:nvPr/>
        </p:nvSpPr>
        <p:spPr>
          <a:xfrm>
            <a:off x="640080" y="594360"/>
            <a:ext cx="1508760" cy="896112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5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9FB58E5-1A83-E94A-0B00-AE5A8A60FE6C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685800"/>
            <a:ext cx="1298448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10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COMMISSION MODEL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Customer Acquisition Economics</a:t>
            </a:r>
            <a:endParaRPr lang="en-US" sz="3100" dirty="0"/>
          </a:p>
        </p:txBody>
      </p:sp>
      <p:sp>
        <p:nvSpPr>
          <p:cNvPr id="12" name="Shape 9"/>
          <p:cNvSpPr/>
          <p:nvPr/>
        </p:nvSpPr>
        <p:spPr>
          <a:xfrm>
            <a:off x="749808" y="2148840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60120" y="226771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Sales team Year 1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4069080" y="226771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8%-10% commission shared between sales manager and representatives.</a:t>
            </a:r>
            <a:endParaRPr lang="en-US" sz="1120" dirty="0"/>
          </a:p>
        </p:txBody>
      </p:sp>
      <p:sp>
        <p:nvSpPr>
          <p:cNvPr id="15" name="Shape 12"/>
          <p:cNvSpPr/>
          <p:nvPr/>
        </p:nvSpPr>
        <p:spPr>
          <a:xfrm>
            <a:off x="749808" y="2807208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60120" y="2926080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Sales retention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069080" y="2926080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2.5% retention commission while the clinic remains active.</a:t>
            </a:r>
            <a:endParaRPr lang="en-US" sz="1120" dirty="0"/>
          </a:p>
        </p:txBody>
      </p:sp>
      <p:sp>
        <p:nvSpPr>
          <p:cNvPr id="18" name="Shape 15"/>
          <p:cNvSpPr/>
          <p:nvPr/>
        </p:nvSpPr>
        <p:spPr>
          <a:xfrm>
            <a:off x="749808" y="3465576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60120" y="3584448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Physicians channel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4069080" y="3584448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20% acquisition commission in Year 1 through the partner channel.</a:t>
            </a:r>
            <a:endParaRPr lang="en-US" sz="1120" dirty="0"/>
          </a:p>
        </p:txBody>
      </p:sp>
      <p:sp>
        <p:nvSpPr>
          <p:cNvPr id="21" name="Shape 18"/>
          <p:cNvSpPr/>
          <p:nvPr/>
        </p:nvSpPr>
        <p:spPr>
          <a:xfrm>
            <a:off x="749808" y="4123944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60120" y="4242816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Partner retention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069080" y="4242816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2.5% retention commission after acquisition while clinic remains active.</a:t>
            </a:r>
            <a:endParaRPr lang="en-US" sz="1120" dirty="0"/>
          </a:p>
        </p:txBody>
      </p:sp>
      <p:sp>
        <p:nvSpPr>
          <p:cNvPr id="24" name="Shape 21"/>
          <p:cNvSpPr/>
          <p:nvPr/>
        </p:nvSpPr>
        <p:spPr>
          <a:xfrm>
            <a:off x="749808" y="4782312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960120" y="4901184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Core idea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4069080" y="4901184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Commission aligns the launch team with clinic acquisition and retention.</a:t>
            </a:r>
            <a:endParaRPr lang="en-US" sz="1120" dirty="0"/>
          </a:p>
        </p:txBody>
      </p:sp>
      <p:sp>
        <p:nvSpPr>
          <p:cNvPr id="27" name="Text 24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2CFB156-8BF9-6850-C308-CFD0925241A3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F548120-0A3A-447D-B720-FB3F883B087B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11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WORKBOOK SUMMARY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Financial Projections</a:t>
            </a:r>
            <a:endParaRPr lang="en-US" sz="3100" dirty="0"/>
          </a:p>
        </p:txBody>
      </p:sp>
      <p:sp>
        <p:nvSpPr>
          <p:cNvPr id="12" name="Shape 9"/>
          <p:cNvSpPr/>
          <p:nvPr/>
        </p:nvSpPr>
        <p:spPr>
          <a:xfrm>
            <a:off x="749808" y="2148840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60120" y="226771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Year 1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4069080" y="226771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Free adoption year builds clinic base and product trust.</a:t>
            </a:r>
            <a:endParaRPr lang="en-US" sz="1120" dirty="0"/>
          </a:p>
        </p:txBody>
      </p:sp>
      <p:sp>
        <p:nvSpPr>
          <p:cNvPr id="15" name="Shape 12"/>
          <p:cNvSpPr/>
          <p:nvPr/>
        </p:nvSpPr>
        <p:spPr>
          <a:xfrm>
            <a:off x="749808" y="2807208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60120" y="2926080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Year 2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069080" y="2926080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Subscription conversion begins after the free adoption period.</a:t>
            </a:r>
            <a:endParaRPr lang="en-US" sz="1120" dirty="0"/>
          </a:p>
        </p:txBody>
      </p:sp>
      <p:sp>
        <p:nvSpPr>
          <p:cNvPr id="18" name="Shape 15"/>
          <p:cNvSpPr/>
          <p:nvPr/>
        </p:nvSpPr>
        <p:spPr>
          <a:xfrm>
            <a:off x="749808" y="3465576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60120" y="3584448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Year 3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4069080" y="3584448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Expected workbook model reaches approximately $1.28M revenue.</a:t>
            </a:r>
            <a:endParaRPr lang="en-US" sz="1120" dirty="0"/>
          </a:p>
        </p:txBody>
      </p:sp>
      <p:sp>
        <p:nvSpPr>
          <p:cNvPr id="21" name="Shape 18"/>
          <p:cNvSpPr/>
          <p:nvPr/>
        </p:nvSpPr>
        <p:spPr>
          <a:xfrm>
            <a:off x="749808" y="4123944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60120" y="4242816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MRR target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069080" y="4242816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Around $128K monthly recurring revenue in the Year 3 model.</a:t>
            </a:r>
            <a:endParaRPr lang="en-US" sz="1120" dirty="0"/>
          </a:p>
        </p:txBody>
      </p:sp>
      <p:sp>
        <p:nvSpPr>
          <p:cNvPr id="24" name="Shape 21"/>
          <p:cNvSpPr/>
          <p:nvPr/>
        </p:nvSpPr>
        <p:spPr>
          <a:xfrm>
            <a:off x="749808" y="4782312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960120" y="4901184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Conservative gate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4069080" y="4901184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No live payments, provider calls, or unsupported external services assumed.</a:t>
            </a:r>
            <a:endParaRPr lang="en-US" sz="1120" dirty="0"/>
          </a:p>
        </p:txBody>
      </p:sp>
      <p:sp>
        <p:nvSpPr>
          <p:cNvPr id="27" name="Text 24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FAD3BBB6-34C4-39B8-7E57-08F4F18241A6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97D56D21-A1F0-40A0-D302-6446ACCB3240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12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FUNDING BUDGET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Use of Funds &amp; Cost Structure</a:t>
            </a:r>
            <a:endParaRPr lang="en-US" sz="3100" dirty="0"/>
          </a:p>
        </p:txBody>
      </p:sp>
      <p:sp>
        <p:nvSpPr>
          <p:cNvPr id="12" name="Shape 9"/>
          <p:cNvSpPr/>
          <p:nvPr/>
        </p:nvSpPr>
        <p:spPr>
          <a:xfrm>
            <a:off x="749808" y="2148840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60120" y="226771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Funding budget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4069080" y="226771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$200,000 planned launch-preparation budget.</a:t>
            </a:r>
            <a:endParaRPr lang="en-US" sz="1120" dirty="0"/>
          </a:p>
        </p:txBody>
      </p:sp>
      <p:sp>
        <p:nvSpPr>
          <p:cNvPr id="15" name="Shape 12"/>
          <p:cNvSpPr/>
          <p:nvPr/>
        </p:nvSpPr>
        <p:spPr>
          <a:xfrm>
            <a:off x="749808" y="2807208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60120" y="2926080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Commercialization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069080" y="2926080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Sales team, onboarding, launch support, and healthcare market entry.</a:t>
            </a:r>
            <a:endParaRPr lang="en-US" sz="1120" dirty="0"/>
          </a:p>
        </p:txBody>
      </p:sp>
      <p:sp>
        <p:nvSpPr>
          <p:cNvPr id="18" name="Shape 15"/>
          <p:cNvSpPr/>
          <p:nvPr/>
        </p:nvSpPr>
        <p:spPr>
          <a:xfrm>
            <a:off x="749808" y="3465576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60120" y="3584448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Product polish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4069080" y="3584448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Design maturity, demo readiness, QA, documentation, and investor materials.</a:t>
            </a:r>
            <a:endParaRPr lang="en-US" sz="1120" dirty="0"/>
          </a:p>
        </p:txBody>
      </p:sp>
      <p:sp>
        <p:nvSpPr>
          <p:cNvPr id="21" name="Shape 18"/>
          <p:cNvSpPr/>
          <p:nvPr/>
        </p:nvSpPr>
        <p:spPr>
          <a:xfrm>
            <a:off x="749808" y="4123944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60120" y="4242816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Operations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069080" y="4242816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Legal, accounting, support preparation, and controlled infrastructure planning.</a:t>
            </a:r>
            <a:endParaRPr lang="en-US" sz="1120" dirty="0"/>
          </a:p>
        </p:txBody>
      </p:sp>
      <p:sp>
        <p:nvSpPr>
          <p:cNvPr id="24" name="Shape 21"/>
          <p:cNvSpPr/>
          <p:nvPr/>
        </p:nvSpPr>
        <p:spPr>
          <a:xfrm>
            <a:off x="749808" y="4782312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960120" y="4901184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Principle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4069080" y="4901184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Spend goes toward proving adoption before expensive external integrations.</a:t>
            </a:r>
            <a:endParaRPr lang="en-US" sz="1120" dirty="0"/>
          </a:p>
        </p:txBody>
      </p:sp>
      <p:sp>
        <p:nvSpPr>
          <p:cNvPr id="27" name="Text 24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DEED25CE-D6FA-F5DC-30F3-63BF33EF0236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6DBAE61-D50E-8FA0-589F-B1364DB98469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13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LAUNCH SCORECARD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Key Startup KPIs</a:t>
            </a:r>
            <a:endParaRPr lang="en-US" sz="3100" dirty="0"/>
          </a:p>
        </p:txBody>
      </p:sp>
      <p:sp>
        <p:nvSpPr>
          <p:cNvPr id="12" name="Text 9"/>
          <p:cNvSpPr/>
          <p:nvPr/>
        </p:nvSpPr>
        <p:spPr>
          <a:xfrm>
            <a:off x="713232" y="237744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BFD0D8"/>
                </a:solidFill>
              </a:rPr>
              <a:t>The first stable version should be measured by adoption, retention, and operational trust, not by premature external integrations.</a:t>
            </a:r>
            <a:endParaRPr lang="en-US" sz="1900" dirty="0"/>
          </a:p>
        </p:txBody>
      </p:sp>
      <p:sp>
        <p:nvSpPr>
          <p:cNvPr id="13" name="Shape 10"/>
          <p:cNvSpPr/>
          <p:nvPr/>
        </p:nvSpPr>
        <p:spPr>
          <a:xfrm>
            <a:off x="5989320" y="1417320"/>
            <a:ext cx="5349240" cy="4343400"/>
          </a:xfrm>
          <a:prstGeom prst="roundRect">
            <a:avLst>
              <a:gd name="adj" fmla="val 2526"/>
            </a:avLst>
          </a:prstGeom>
          <a:solidFill>
            <a:srgbClr val="102F42">
              <a:alpha val="98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55080" y="192024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556248" y="182880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1,000 initial clinics as the first target cohort.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6355080" y="245059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56248" y="23591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20,000 addressable clinics and healthcare practices as the market reference.</a:t>
            </a:r>
            <a:endParaRPr lang="en-US" sz="1450" dirty="0"/>
          </a:p>
        </p:txBody>
      </p:sp>
      <p:sp>
        <p:nvSpPr>
          <p:cNvPr id="18" name="Shape 15"/>
          <p:cNvSpPr/>
          <p:nvPr/>
        </p:nvSpPr>
        <p:spPr>
          <a:xfrm>
            <a:off x="6355080" y="2980944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556248" y="28895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Core SaaS KPIs: conversion, retention, MRR, and support readiness.</a:t>
            </a:r>
            <a:endParaRPr lang="en-US" sz="1450" dirty="0"/>
          </a:p>
        </p:txBody>
      </p:sp>
      <p:sp>
        <p:nvSpPr>
          <p:cNvPr id="20" name="Shape 17"/>
          <p:cNvSpPr/>
          <p:nvPr/>
        </p:nvSpPr>
        <p:spPr>
          <a:xfrm>
            <a:off x="6355080" y="3511296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556248" y="3419856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Launch target: September 2026.</a:t>
            </a:r>
            <a:endParaRPr lang="en-US" sz="1450" dirty="0"/>
          </a:p>
        </p:txBody>
      </p:sp>
      <p:sp>
        <p:nvSpPr>
          <p:cNvPr id="22" name="Shape 19"/>
          <p:cNvSpPr/>
          <p:nvPr/>
        </p:nvSpPr>
        <p:spPr>
          <a:xfrm>
            <a:off x="74980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91440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1K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91440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initial clinics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89864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06324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20K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306324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addressable clinics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504748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21208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Sep 2026</a:t>
            </a:r>
            <a:endParaRPr lang="en-US" sz="2000" dirty="0"/>
          </a:p>
        </p:txBody>
      </p:sp>
      <p:sp>
        <p:nvSpPr>
          <p:cNvPr id="30" name="Text 27"/>
          <p:cNvSpPr/>
          <p:nvPr/>
        </p:nvSpPr>
        <p:spPr>
          <a:xfrm>
            <a:off x="521208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launch target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40FF947-A9DB-F4C1-EA3E-A48A4516876A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1C77C8A9-7408-8ED4-0C09-E6EC2AD54706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14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INVESTOR CONTROLS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Risk Management</a:t>
            </a:r>
            <a:endParaRPr lang="en-US" sz="3100" dirty="0"/>
          </a:p>
        </p:txBody>
      </p:sp>
      <p:sp>
        <p:nvSpPr>
          <p:cNvPr id="12" name="Shape 9"/>
          <p:cNvSpPr/>
          <p:nvPr/>
        </p:nvSpPr>
        <p:spPr>
          <a:xfrm>
            <a:off x="749808" y="2148840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60120" y="226771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Adoption risk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4069080" y="226771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Mitigated by user-friendly UX, low pricing, first-year free offer, and onboarding.</a:t>
            </a:r>
            <a:endParaRPr lang="en-US" sz="1120" dirty="0"/>
          </a:p>
        </p:txBody>
      </p:sp>
      <p:sp>
        <p:nvSpPr>
          <p:cNvPr id="15" name="Shape 12"/>
          <p:cNvSpPr/>
          <p:nvPr/>
        </p:nvSpPr>
        <p:spPr>
          <a:xfrm>
            <a:off x="749808" y="2807208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60120" y="2926080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Sales risk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069080" y="2926080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Mitigated by direct sales plus healthcare partnership channels.</a:t>
            </a:r>
            <a:endParaRPr lang="en-US" sz="1120" dirty="0"/>
          </a:p>
        </p:txBody>
      </p:sp>
      <p:sp>
        <p:nvSpPr>
          <p:cNvPr id="18" name="Shape 15"/>
          <p:cNvSpPr/>
          <p:nvPr/>
        </p:nvSpPr>
        <p:spPr>
          <a:xfrm>
            <a:off x="749808" y="3465576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60120" y="3584448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Infrastructure risk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4069080" y="3584448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Mitigated by staged launch, support process, backups, and controlled operations.</a:t>
            </a:r>
            <a:endParaRPr lang="en-US" sz="1120" dirty="0"/>
          </a:p>
        </p:txBody>
      </p:sp>
      <p:sp>
        <p:nvSpPr>
          <p:cNvPr id="21" name="Shape 18"/>
          <p:cNvSpPr/>
          <p:nvPr/>
        </p:nvSpPr>
        <p:spPr>
          <a:xfrm>
            <a:off x="749808" y="4123944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0D2B3C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60120" y="4242816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Competition risk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069080" y="4242816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Mitigated by ecosystem scope, localization, customization, and patient passport layer.</a:t>
            </a:r>
            <a:endParaRPr lang="en-US" sz="1120" dirty="0"/>
          </a:p>
        </p:txBody>
      </p:sp>
      <p:sp>
        <p:nvSpPr>
          <p:cNvPr id="24" name="Shape 21"/>
          <p:cNvSpPr/>
          <p:nvPr/>
        </p:nvSpPr>
        <p:spPr>
          <a:xfrm>
            <a:off x="749808" y="4782312"/>
            <a:ext cx="10515600" cy="475488"/>
          </a:xfrm>
          <a:prstGeom prst="roundRect">
            <a:avLst>
              <a:gd name="adj" fmla="val 23077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960120" y="4901184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Compliance risk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4069080" y="4901184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BFD0D8"/>
                </a:solidFill>
              </a:rPr>
              <a:t>Mitigated by legal oversight, data policies, contracts, and privacy gates.</a:t>
            </a:r>
            <a:endParaRPr lang="en-US" sz="1120" dirty="0"/>
          </a:p>
        </p:txBody>
      </p:sp>
      <p:sp>
        <p:nvSpPr>
          <p:cNvPr id="27" name="Text 24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3E53798-2E31-9DB4-E364-8171E56CA7CC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1DA2889-D6F9-E19A-541A-6633DC89657D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15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EXECUTION ROLES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Team</a:t>
            </a:r>
            <a:endParaRPr lang="en-US" sz="3100" dirty="0"/>
          </a:p>
        </p:txBody>
      </p:sp>
      <p:sp>
        <p:nvSpPr>
          <p:cNvPr id="12" name="Shape 9"/>
          <p:cNvSpPr/>
          <p:nvPr/>
        </p:nvSpPr>
        <p:spPr>
          <a:xfrm>
            <a:off x="71323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7782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CEO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87782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Joe Ghaoui</a:t>
            </a:r>
            <a:endParaRPr lang="en-US" sz="980" dirty="0"/>
          </a:p>
        </p:txBody>
      </p:sp>
      <p:sp>
        <p:nvSpPr>
          <p:cNvPr id="15" name="Shape 12"/>
          <p:cNvSpPr/>
          <p:nvPr/>
        </p:nvSpPr>
        <p:spPr>
          <a:xfrm>
            <a:off x="441655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8114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CFO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458114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Miguel Balagamian</a:t>
            </a:r>
            <a:endParaRPr lang="en-US" sz="980" dirty="0"/>
          </a:p>
        </p:txBody>
      </p:sp>
      <p:sp>
        <p:nvSpPr>
          <p:cNvPr id="18" name="Shape 15"/>
          <p:cNvSpPr/>
          <p:nvPr/>
        </p:nvSpPr>
        <p:spPr>
          <a:xfrm>
            <a:off x="811987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8446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CMO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828446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To be appointed</a:t>
            </a:r>
            <a:endParaRPr lang="en-US" sz="980" dirty="0"/>
          </a:p>
        </p:txBody>
      </p:sp>
      <p:sp>
        <p:nvSpPr>
          <p:cNvPr id="21" name="Shape 18"/>
          <p:cNvSpPr/>
          <p:nvPr/>
        </p:nvSpPr>
        <p:spPr>
          <a:xfrm>
            <a:off x="71323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7782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CSO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87782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Jack El Khoury</a:t>
            </a:r>
            <a:endParaRPr lang="en-US" sz="980" dirty="0"/>
          </a:p>
        </p:txBody>
      </p:sp>
      <p:sp>
        <p:nvSpPr>
          <p:cNvPr id="24" name="Shape 21"/>
          <p:cNvSpPr/>
          <p:nvPr/>
        </p:nvSpPr>
        <p:spPr>
          <a:xfrm>
            <a:off x="441655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58114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Legal</a:t>
            </a:r>
            <a:endParaRPr lang="en-US" sz="1350" dirty="0"/>
          </a:p>
        </p:txBody>
      </p:sp>
      <p:sp>
        <p:nvSpPr>
          <p:cNvPr id="26" name="Text 23"/>
          <p:cNvSpPr/>
          <p:nvPr/>
        </p:nvSpPr>
        <p:spPr>
          <a:xfrm>
            <a:off x="458114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To be appointed</a:t>
            </a:r>
            <a:endParaRPr lang="en-US" sz="980" dirty="0"/>
          </a:p>
        </p:txBody>
      </p:sp>
      <p:sp>
        <p:nvSpPr>
          <p:cNvPr id="27" name="Shape 24"/>
          <p:cNvSpPr/>
          <p:nvPr/>
        </p:nvSpPr>
        <p:spPr>
          <a:xfrm>
            <a:off x="811987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28446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Technology</a:t>
            </a:r>
            <a:endParaRPr lang="en-US" sz="1350" dirty="0"/>
          </a:p>
        </p:txBody>
      </p:sp>
      <p:sp>
        <p:nvSpPr>
          <p:cNvPr id="29" name="Text 26"/>
          <p:cNvSpPr/>
          <p:nvPr/>
        </p:nvSpPr>
        <p:spPr>
          <a:xfrm>
            <a:off x="828446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Dynamic Eye Technology</a:t>
            </a:r>
            <a:endParaRPr lang="en-US" sz="980" dirty="0"/>
          </a:p>
        </p:txBody>
      </p:sp>
      <p:sp>
        <p:nvSpPr>
          <p:cNvPr id="30" name="Text 27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43A013B-EE50-27B4-6CE5-678E47EC099D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29D8387-223C-2E7D-8AE1-E58A53762536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02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WHY DHS EXISTS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Introduction</a:t>
            </a:r>
            <a:endParaRPr lang="en-US" sz="3100" dirty="0"/>
          </a:p>
        </p:txBody>
      </p:sp>
      <p:sp>
        <p:nvSpPr>
          <p:cNvPr id="12" name="Text 9"/>
          <p:cNvSpPr/>
          <p:nvPr/>
        </p:nvSpPr>
        <p:spPr>
          <a:xfrm>
            <a:off x="713232" y="237744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BFD0D8"/>
                </a:solidFill>
              </a:rPr>
              <a:t>Clinics need a calmer operating layer that organizes daily work without forcing staff into complex enterprise software.</a:t>
            </a:r>
            <a:endParaRPr lang="en-US" sz="1900" dirty="0"/>
          </a:p>
        </p:txBody>
      </p:sp>
      <p:sp>
        <p:nvSpPr>
          <p:cNvPr id="13" name="Shape 10"/>
          <p:cNvSpPr/>
          <p:nvPr/>
        </p:nvSpPr>
        <p:spPr>
          <a:xfrm>
            <a:off x="5989320" y="1417320"/>
            <a:ext cx="5349240" cy="4343400"/>
          </a:xfrm>
          <a:prstGeom prst="roundRect">
            <a:avLst>
              <a:gd name="adj" fmla="val 2526"/>
            </a:avLst>
          </a:prstGeom>
          <a:solidFill>
            <a:srgbClr val="102F42">
              <a:alpha val="98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55080" y="192024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556248" y="182880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Centralizes clinic operations into one web workspace.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6355080" y="245059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56248" y="23591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Connects scheduling, records, billing, documents, packages, and reporting.</a:t>
            </a:r>
            <a:endParaRPr lang="en-US" sz="1450" dirty="0"/>
          </a:p>
        </p:txBody>
      </p:sp>
      <p:sp>
        <p:nvSpPr>
          <p:cNvPr id="18" name="Shape 15"/>
          <p:cNvSpPr/>
          <p:nvPr/>
        </p:nvSpPr>
        <p:spPr>
          <a:xfrm>
            <a:off x="6355080" y="2980944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556248" y="28895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Builds the foundation for patient continuity across connected clinics.</a:t>
            </a:r>
            <a:endParaRPr lang="en-US" sz="1450" dirty="0"/>
          </a:p>
        </p:txBody>
      </p:sp>
      <p:sp>
        <p:nvSpPr>
          <p:cNvPr id="20" name="Shape 17"/>
          <p:cNvSpPr/>
          <p:nvPr/>
        </p:nvSpPr>
        <p:spPr>
          <a:xfrm>
            <a:off x="6355080" y="3511296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556248" y="3419856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Keeps live external services disabled until formally approved.</a:t>
            </a:r>
            <a:endParaRPr lang="en-US" sz="1450" dirty="0"/>
          </a:p>
        </p:txBody>
      </p:sp>
      <p:sp>
        <p:nvSpPr>
          <p:cNvPr id="22" name="Shape 19"/>
          <p:cNvSpPr/>
          <p:nvPr/>
        </p:nvSpPr>
        <p:spPr>
          <a:xfrm>
            <a:off x="74980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91440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Clinic OS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91440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daily operations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89864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06324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Patient Passport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306324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long-term identity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504748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21208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Builder</a:t>
            </a:r>
            <a:endParaRPr lang="en-US" sz="2000" dirty="0"/>
          </a:p>
        </p:txBody>
      </p:sp>
      <p:sp>
        <p:nvSpPr>
          <p:cNvPr id="30" name="Text 27"/>
          <p:cNvSpPr/>
          <p:nvPr/>
        </p:nvSpPr>
        <p:spPr>
          <a:xfrm>
            <a:off x="521208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operator scale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70A75B8-10C1-E440-4E8E-1FBE8AA8CDF2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E171068-448B-D4E6-B7A2-2E814B9D4EA7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03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OPERATIONAL FRICTION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The Problem</a:t>
            </a:r>
            <a:endParaRPr lang="en-US" sz="3100" dirty="0"/>
          </a:p>
        </p:txBody>
      </p:sp>
      <p:sp>
        <p:nvSpPr>
          <p:cNvPr id="12" name="Text 9"/>
          <p:cNvSpPr/>
          <p:nvPr/>
        </p:nvSpPr>
        <p:spPr>
          <a:xfrm>
            <a:off x="713232" y="237744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BFD0D8"/>
                </a:solidFill>
              </a:rPr>
              <a:t>Healthcare providers lose time and money when daily work is scattered across paper, Excel, phone calls, and disconnected tools.</a:t>
            </a:r>
            <a:endParaRPr lang="en-US" sz="1900" dirty="0"/>
          </a:p>
        </p:txBody>
      </p:sp>
      <p:sp>
        <p:nvSpPr>
          <p:cNvPr id="13" name="Shape 10"/>
          <p:cNvSpPr/>
          <p:nvPr/>
        </p:nvSpPr>
        <p:spPr>
          <a:xfrm>
            <a:off x="5989320" y="1417320"/>
            <a:ext cx="5349240" cy="4343400"/>
          </a:xfrm>
          <a:prstGeom prst="roundRect">
            <a:avLst>
              <a:gd name="adj" fmla="val 2526"/>
            </a:avLst>
          </a:prstGeom>
          <a:solidFill>
            <a:srgbClr val="102F42">
              <a:alpha val="98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55080" y="192024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556248" y="182880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Manual records and fragmented patient context.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6355080" y="245059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56248" y="23591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Inefficient scheduling and waiting-room management.</a:t>
            </a:r>
            <a:endParaRPr lang="en-US" sz="1450" dirty="0"/>
          </a:p>
        </p:txBody>
      </p:sp>
      <p:sp>
        <p:nvSpPr>
          <p:cNvPr id="18" name="Shape 15"/>
          <p:cNvSpPr/>
          <p:nvPr/>
        </p:nvSpPr>
        <p:spPr>
          <a:xfrm>
            <a:off x="6355080" y="2980944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556248" y="28895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Weak inventory, billing, package, and claim visibility.</a:t>
            </a:r>
            <a:endParaRPr lang="en-US" sz="1450" dirty="0"/>
          </a:p>
        </p:txBody>
      </p:sp>
      <p:sp>
        <p:nvSpPr>
          <p:cNvPr id="20" name="Shape 17"/>
          <p:cNvSpPr/>
          <p:nvPr/>
        </p:nvSpPr>
        <p:spPr>
          <a:xfrm>
            <a:off x="6355080" y="3511296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556248" y="3419856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No simple ecosystem layer connecting clinics and patients.</a:t>
            </a:r>
            <a:endParaRPr lang="en-US" sz="1450" dirty="0"/>
          </a:p>
        </p:txBody>
      </p:sp>
      <p:sp>
        <p:nvSpPr>
          <p:cNvPr id="22" name="Text 19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D10ECC8-F4F1-33C5-AEFD-0586EDFEEED0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C5185CB-30ED-75B8-60FC-1CE07BC96BC4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04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TIMING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Why Now?</a:t>
            </a:r>
            <a:endParaRPr lang="en-US" sz="3100" dirty="0"/>
          </a:p>
        </p:txBody>
      </p:sp>
      <p:sp>
        <p:nvSpPr>
          <p:cNvPr id="12" name="Text 9"/>
          <p:cNvSpPr/>
          <p:nvPr/>
        </p:nvSpPr>
        <p:spPr>
          <a:xfrm>
            <a:off x="713232" y="237744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BFD0D8"/>
                </a:solidFill>
              </a:rPr>
              <a:t>Digital healthcare adoption is accelerating, but Lebanon still lacks one trusted operating layer for clinics and patients.</a:t>
            </a:r>
            <a:endParaRPr lang="en-US" sz="1900" dirty="0"/>
          </a:p>
        </p:txBody>
      </p:sp>
      <p:sp>
        <p:nvSpPr>
          <p:cNvPr id="13" name="Shape 10"/>
          <p:cNvSpPr/>
          <p:nvPr/>
        </p:nvSpPr>
        <p:spPr>
          <a:xfrm>
            <a:off x="5989320" y="1417320"/>
            <a:ext cx="5349240" cy="4343400"/>
          </a:xfrm>
          <a:prstGeom prst="roundRect">
            <a:avLst>
              <a:gd name="adj" fmla="val 2526"/>
            </a:avLst>
          </a:prstGeom>
          <a:solidFill>
            <a:srgbClr val="102F42">
              <a:alpha val="98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55080" y="192024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556248" y="182880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</a:rPr>
              <a:t>Digital transformation: </a:t>
            </a:r>
            <a:r>
              <a:rPr lang="en-US" sz="1450" dirty="0">
                <a:solidFill>
                  <a:srgbClr val="FFFFFF"/>
                </a:solidFill>
              </a:rPr>
              <a:t>healthcare work is moving toward organized digital operations.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6355080" y="245059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56248" y="23591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</a:rPr>
              <a:t>Market gap: </a:t>
            </a:r>
            <a:r>
              <a:rPr lang="en-US" sz="1450" dirty="0">
                <a:solidFill>
                  <a:srgbClr val="FFFFFF"/>
                </a:solidFill>
              </a:rPr>
              <a:t>clinics remain underserved by premium, easy-to-use healthcare software.</a:t>
            </a:r>
            <a:endParaRPr lang="en-US" sz="1450" dirty="0"/>
          </a:p>
        </p:txBody>
      </p:sp>
      <p:sp>
        <p:nvSpPr>
          <p:cNvPr id="18" name="Shape 15"/>
          <p:cNvSpPr/>
          <p:nvPr/>
        </p:nvSpPr>
        <p:spPr>
          <a:xfrm>
            <a:off x="6355080" y="2980944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556248" y="28895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</a:rPr>
              <a:t>Ecosystem opportunity: </a:t>
            </a:r>
            <a:r>
              <a:rPr lang="en-US" sz="1450" dirty="0">
                <a:solidFill>
                  <a:srgbClr val="FFFFFF"/>
                </a:solidFill>
              </a:rPr>
              <a:t>no dominant platform connects clinics, doctors, patients, suppliers, and hospitals.</a:t>
            </a:r>
            <a:endParaRPr lang="en-US" sz="1450" dirty="0"/>
          </a:p>
        </p:txBody>
      </p:sp>
      <p:sp>
        <p:nvSpPr>
          <p:cNvPr id="20" name="Shape 17"/>
          <p:cNvSpPr/>
          <p:nvPr/>
        </p:nvSpPr>
        <p:spPr>
          <a:xfrm>
            <a:off x="6355080" y="3511296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556248" y="3419856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</a:rPr>
              <a:t>DHS wedge: </a:t>
            </a:r>
            <a:r>
              <a:rPr lang="en-US" sz="1450" dirty="0">
                <a:solidFill>
                  <a:srgbClr val="FFFFFF"/>
                </a:solidFill>
              </a:rPr>
              <a:t>start with clinic pain, then expand into patient identity and marketplace discovery.</a:t>
            </a:r>
            <a:endParaRPr lang="en-US" sz="1450" dirty="0"/>
          </a:p>
        </p:txBody>
      </p:sp>
      <p:sp>
        <p:nvSpPr>
          <p:cNvPr id="22" name="Shape 19"/>
          <p:cNvSpPr/>
          <p:nvPr/>
        </p:nvSpPr>
        <p:spPr>
          <a:xfrm>
            <a:off x="74980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91440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Fragmented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91440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market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89864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06324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Under-served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306324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technology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504748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21208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Expandable</a:t>
            </a:r>
            <a:endParaRPr lang="en-US" sz="2000" dirty="0"/>
          </a:p>
        </p:txBody>
      </p:sp>
      <p:sp>
        <p:nvSpPr>
          <p:cNvPr id="30" name="Text 27"/>
          <p:cNvSpPr/>
          <p:nvPr/>
        </p:nvSpPr>
        <p:spPr>
          <a:xfrm>
            <a:off x="521208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ecosystem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6208DCFB-4D80-374A-228A-7FA3D3C9D7DC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71815D91-C7E5-428C-46D0-64AF4932FC2A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05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WHY DHS CAN WIN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Competitive Advantage</a:t>
            </a:r>
            <a:endParaRPr lang="en-US" sz="3100" dirty="0"/>
          </a:p>
        </p:txBody>
      </p:sp>
      <p:sp>
        <p:nvSpPr>
          <p:cNvPr id="12" name="Shape 9"/>
          <p:cNvSpPr/>
          <p:nvPr/>
        </p:nvSpPr>
        <p:spPr>
          <a:xfrm>
            <a:off x="71323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7782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User-friendly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87782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Designed for Lebanese healthcare operations and daily clinic staff.</a:t>
            </a:r>
            <a:endParaRPr lang="en-US" sz="980" dirty="0"/>
          </a:p>
        </p:txBody>
      </p:sp>
      <p:sp>
        <p:nvSpPr>
          <p:cNvPr id="15" name="Shape 12"/>
          <p:cNvSpPr/>
          <p:nvPr/>
        </p:nvSpPr>
        <p:spPr>
          <a:xfrm>
            <a:off x="441655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8114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Customizable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458114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Every clinic can keep its identity, specialty, and workflow.</a:t>
            </a:r>
            <a:endParaRPr lang="en-US" sz="980" dirty="0"/>
          </a:p>
        </p:txBody>
      </p:sp>
      <p:sp>
        <p:nvSpPr>
          <p:cNvPr id="18" name="Shape 15"/>
          <p:cNvSpPr/>
          <p:nvPr/>
        </p:nvSpPr>
        <p:spPr>
          <a:xfrm>
            <a:off x="811987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8446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Ecosystem model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828446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More than clinic software: patient passport, marketplace, and builder.</a:t>
            </a:r>
            <a:endParaRPr lang="en-US" sz="980" dirty="0"/>
          </a:p>
        </p:txBody>
      </p:sp>
      <p:sp>
        <p:nvSpPr>
          <p:cNvPr id="21" name="Shape 18"/>
          <p:cNvSpPr/>
          <p:nvPr/>
        </p:nvSpPr>
        <p:spPr>
          <a:xfrm>
            <a:off x="71323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7782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Strategic distribution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87782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Direct sales, healthcare partnerships, and operator networks.</a:t>
            </a:r>
            <a:endParaRPr lang="en-US" sz="980" dirty="0"/>
          </a:p>
        </p:txBody>
      </p:sp>
      <p:sp>
        <p:nvSpPr>
          <p:cNvPr id="24" name="Shape 21"/>
          <p:cNvSpPr/>
          <p:nvPr/>
        </p:nvSpPr>
        <p:spPr>
          <a:xfrm>
            <a:off x="441655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58114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Accessible pricing</a:t>
            </a:r>
            <a:endParaRPr lang="en-US" sz="1350" dirty="0"/>
          </a:p>
        </p:txBody>
      </p:sp>
      <p:sp>
        <p:nvSpPr>
          <p:cNvPr id="26" name="Text 23"/>
          <p:cNvSpPr/>
          <p:nvPr/>
        </p:nvSpPr>
        <p:spPr>
          <a:xfrm>
            <a:off x="458114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Free adoption year followed by simple subscription plans.</a:t>
            </a:r>
            <a:endParaRPr lang="en-US" sz="980" dirty="0"/>
          </a:p>
        </p:txBody>
      </p:sp>
      <p:sp>
        <p:nvSpPr>
          <p:cNvPr id="27" name="Shape 24"/>
          <p:cNvSpPr/>
          <p:nvPr/>
        </p:nvSpPr>
        <p:spPr>
          <a:xfrm>
            <a:off x="811987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28446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Local support</a:t>
            </a:r>
            <a:endParaRPr lang="en-US" sz="1350" dirty="0"/>
          </a:p>
        </p:txBody>
      </p:sp>
      <p:sp>
        <p:nvSpPr>
          <p:cNvPr id="29" name="Text 26"/>
          <p:cNvSpPr/>
          <p:nvPr/>
        </p:nvSpPr>
        <p:spPr>
          <a:xfrm>
            <a:off x="828446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Arabic-ready support and market-specific operational understanding.</a:t>
            </a:r>
            <a:endParaRPr lang="en-US" sz="980" dirty="0"/>
          </a:p>
        </p:txBody>
      </p:sp>
      <p:sp>
        <p:nvSpPr>
          <p:cNvPr id="30" name="Text 27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A9CC3E7-5A3A-56A4-2209-344125C19ED9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58D31F1E-0A23-FE5C-A278-AF7D412E524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06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SUBSCRIPTION FIRST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Revenue Model</a:t>
            </a:r>
            <a:endParaRPr lang="en-US" sz="3100" dirty="0"/>
          </a:p>
        </p:txBody>
      </p:sp>
      <p:sp>
        <p:nvSpPr>
          <p:cNvPr id="12" name="Text 9"/>
          <p:cNvSpPr/>
          <p:nvPr/>
        </p:nvSpPr>
        <p:spPr>
          <a:xfrm>
            <a:off x="713232" y="237744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BFD0D8"/>
                </a:solidFill>
              </a:rPr>
              <a:t>The first revenue layer is simple: clinic subscriptions after the adoption period, then expansion layers once the base is trusted.</a:t>
            </a:r>
            <a:endParaRPr lang="en-US" sz="1900" dirty="0"/>
          </a:p>
        </p:txBody>
      </p:sp>
      <p:sp>
        <p:nvSpPr>
          <p:cNvPr id="13" name="Shape 10"/>
          <p:cNvSpPr/>
          <p:nvPr/>
        </p:nvSpPr>
        <p:spPr>
          <a:xfrm>
            <a:off x="5989320" y="1417320"/>
            <a:ext cx="5349240" cy="4343400"/>
          </a:xfrm>
          <a:prstGeom prst="roundRect">
            <a:avLst>
              <a:gd name="adj" fmla="val 2526"/>
            </a:avLst>
          </a:prstGeom>
          <a:solidFill>
            <a:srgbClr val="102F42">
              <a:alpha val="98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55080" y="192024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556248" y="182880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Clinic subscription: $60 monthly, $55 six-month plan, $50 annual monthly equivalent.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6355080" y="245059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56248" y="23591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Future revenue upside: supplier advertising and premium integrations.</a:t>
            </a:r>
            <a:endParaRPr lang="en-US" sz="1450" dirty="0"/>
          </a:p>
        </p:txBody>
      </p:sp>
      <p:sp>
        <p:nvSpPr>
          <p:cNvPr id="18" name="Shape 15"/>
          <p:cNvSpPr/>
          <p:nvPr/>
        </p:nvSpPr>
        <p:spPr>
          <a:xfrm>
            <a:off x="6355080" y="2980944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556248" y="28895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Patient subscription layer can open after adoption and approval.</a:t>
            </a:r>
            <a:endParaRPr lang="en-US" sz="1450" dirty="0"/>
          </a:p>
        </p:txBody>
      </p:sp>
      <p:sp>
        <p:nvSpPr>
          <p:cNvPr id="20" name="Shape 17"/>
          <p:cNvSpPr/>
          <p:nvPr/>
        </p:nvSpPr>
        <p:spPr>
          <a:xfrm>
            <a:off x="6355080" y="3511296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556248" y="3419856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Annual reports and analytics remain future controlled expansion.</a:t>
            </a:r>
            <a:endParaRPr lang="en-US" sz="1450" dirty="0"/>
          </a:p>
        </p:txBody>
      </p:sp>
      <p:sp>
        <p:nvSpPr>
          <p:cNvPr id="22" name="Shape 19"/>
          <p:cNvSpPr/>
          <p:nvPr/>
        </p:nvSpPr>
        <p:spPr>
          <a:xfrm>
            <a:off x="74980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91440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$60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91440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monthly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89864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06324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$55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306324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6-month plan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5047488" y="4800600"/>
            <a:ext cx="1938528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212080" y="4965192"/>
            <a:ext cx="160934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$50</a:t>
            </a:r>
            <a:endParaRPr lang="en-US" sz="2000" dirty="0"/>
          </a:p>
        </p:txBody>
      </p:sp>
      <p:sp>
        <p:nvSpPr>
          <p:cNvPr id="30" name="Text 27"/>
          <p:cNvSpPr/>
          <p:nvPr/>
        </p:nvSpPr>
        <p:spPr>
          <a:xfrm>
            <a:off x="5212080" y="53675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annual equivalent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6EE8795-7BD7-3E00-21D2-EEA27DFA5BC6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FF0A76E-75D7-AC83-BEC6-4849FBCF8CD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07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LEBANON CLINIC OPPORTUNITY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Market Study</a:t>
            </a:r>
            <a:endParaRPr lang="en-US" sz="3100" dirty="0"/>
          </a:p>
        </p:txBody>
      </p:sp>
      <p:sp>
        <p:nvSpPr>
          <p:cNvPr id="12" name="Text 9"/>
          <p:cNvSpPr/>
          <p:nvPr/>
        </p:nvSpPr>
        <p:spPr>
          <a:xfrm>
            <a:off x="713232" y="2331720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BFD0D8"/>
                </a:solidFill>
              </a:rPr>
              <a:t>Lebanon healthcare is fragmented and private-sector driven. DHS starts with clinic operations and uses the same operating layer to expand toward larger healthcare networks.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749808" y="3931920"/>
            <a:ext cx="2057400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914400" y="4096512"/>
            <a:ext cx="17282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20K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914400" y="4498848"/>
            <a:ext cx="17282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estimated addressable clinics and practices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2999232" y="3931920"/>
            <a:ext cx="2057400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163824" y="4096512"/>
            <a:ext cx="17282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15,059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3163824" y="4498848"/>
            <a:ext cx="17282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registered physicians reference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5248656" y="3931920"/>
            <a:ext cx="2057400" cy="987552"/>
          </a:xfrm>
          <a:prstGeom prst="roundRect">
            <a:avLst>
              <a:gd name="adj" fmla="val 11111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413248" y="4096512"/>
            <a:ext cx="17282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1K</a:t>
            </a:r>
            <a:endParaRPr lang="en-US" sz="2000" dirty="0"/>
          </a:p>
        </p:txBody>
      </p:sp>
      <p:sp>
        <p:nvSpPr>
          <p:cNvPr id="21" name="Text 18"/>
          <p:cNvSpPr/>
          <p:nvPr/>
        </p:nvSpPr>
        <p:spPr>
          <a:xfrm>
            <a:off x="5413248" y="4498848"/>
            <a:ext cx="17282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BFD0D8"/>
                </a:solidFill>
              </a:rPr>
              <a:t>initial clinic target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7635240" y="1536192"/>
            <a:ext cx="3520440" cy="4069080"/>
          </a:xfrm>
          <a:prstGeom prst="roundRect">
            <a:avLst>
              <a:gd name="adj" fmla="val 3117"/>
            </a:avLst>
          </a:prstGeom>
          <a:solidFill>
            <a:srgbClr val="102F42">
              <a:alpha val="98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8001000" y="199339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8202168" y="1901952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FFFFFF"/>
                </a:solidFill>
              </a:rPr>
              <a:t>Specialist clinics: 45%</a:t>
            </a:r>
            <a:endParaRPr lang="en-US" sz="1320" dirty="0"/>
          </a:p>
        </p:txBody>
      </p:sp>
      <p:sp>
        <p:nvSpPr>
          <p:cNvPr id="25" name="Shape 22"/>
          <p:cNvSpPr/>
          <p:nvPr/>
        </p:nvSpPr>
        <p:spPr>
          <a:xfrm>
            <a:off x="8001000" y="246888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8202168" y="237744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FFFFFF"/>
                </a:solidFill>
              </a:rPr>
              <a:t>Primary care clinics: 25%</a:t>
            </a:r>
            <a:endParaRPr lang="en-US" sz="1320" dirty="0"/>
          </a:p>
        </p:txBody>
      </p:sp>
      <p:sp>
        <p:nvSpPr>
          <p:cNvPr id="27" name="Shape 24"/>
          <p:cNvSpPr/>
          <p:nvPr/>
        </p:nvSpPr>
        <p:spPr>
          <a:xfrm>
            <a:off x="8001000" y="2944368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202168" y="2852928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FFFFFF"/>
                </a:solidFill>
              </a:rPr>
              <a:t>Dental clinics: 10%</a:t>
            </a:r>
            <a:endParaRPr lang="en-US" sz="1320" dirty="0"/>
          </a:p>
        </p:txBody>
      </p:sp>
      <p:sp>
        <p:nvSpPr>
          <p:cNvPr id="29" name="Shape 26"/>
          <p:cNvSpPr/>
          <p:nvPr/>
        </p:nvSpPr>
        <p:spPr>
          <a:xfrm>
            <a:off x="8001000" y="3419856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8202168" y="3328416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FFFFFF"/>
                </a:solidFill>
              </a:rPr>
              <a:t>Polyclinics and centers: 10%</a:t>
            </a:r>
            <a:endParaRPr lang="en-US" sz="1320" dirty="0"/>
          </a:p>
        </p:txBody>
      </p:sp>
      <p:sp>
        <p:nvSpPr>
          <p:cNvPr id="31" name="Shape 28"/>
          <p:cNvSpPr/>
          <p:nvPr/>
        </p:nvSpPr>
        <p:spPr>
          <a:xfrm>
            <a:off x="8001000" y="3895344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202168" y="3803904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FFFFFF"/>
                </a:solidFill>
              </a:rPr>
              <a:t>Diagnostics and imaging: 5%</a:t>
            </a:r>
            <a:endParaRPr lang="en-US" sz="1320" dirty="0"/>
          </a:p>
        </p:txBody>
      </p:sp>
      <p:sp>
        <p:nvSpPr>
          <p:cNvPr id="33" name="Shape 30"/>
          <p:cNvSpPr/>
          <p:nvPr/>
        </p:nvSpPr>
        <p:spPr>
          <a:xfrm>
            <a:off x="8001000" y="437083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202168" y="4279392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FFFFFF"/>
                </a:solidFill>
              </a:rPr>
              <a:t>Other healthcare clinics: 5%</a:t>
            </a:r>
            <a:endParaRPr lang="en-US" sz="1320" dirty="0"/>
          </a:p>
        </p:txBody>
      </p:sp>
      <p:sp>
        <p:nvSpPr>
          <p:cNvPr id="35" name="Text 32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Market sizing is investor planning material, not a clinical or regulatory claim.</a:t>
            </a:r>
            <a:endParaRPr lang="en-US" sz="780" dirty="0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60379037-DEDA-6B1D-A6FA-D08514D52D51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DA293B12-5FC4-584B-D73C-9AA794D7BEB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08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CLINIC PROFILE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Market Analysis</a:t>
            </a:r>
            <a:endParaRPr lang="en-US" sz="3100" dirty="0"/>
          </a:p>
        </p:txBody>
      </p:sp>
      <p:sp>
        <p:nvSpPr>
          <p:cNvPr id="12" name="Shape 9"/>
          <p:cNvSpPr/>
          <p:nvPr/>
        </p:nvSpPr>
        <p:spPr>
          <a:xfrm>
            <a:off x="71323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7782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Typical clinic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87782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2-6 employees, 1-3 doctors, and 1-3 administrative staff.</a:t>
            </a:r>
            <a:endParaRPr lang="en-US" sz="980" dirty="0"/>
          </a:p>
        </p:txBody>
      </p:sp>
      <p:sp>
        <p:nvSpPr>
          <p:cNvPr id="15" name="Shape 12"/>
          <p:cNvSpPr/>
          <p:nvPr/>
        </p:nvSpPr>
        <p:spPr>
          <a:xfrm>
            <a:off x="441655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8114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Doctor profile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458114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Average doctor age 45-55, with low-to-moderate technology adoption.</a:t>
            </a:r>
            <a:endParaRPr lang="en-US" sz="980" dirty="0"/>
          </a:p>
        </p:txBody>
      </p:sp>
      <p:sp>
        <p:nvSpPr>
          <p:cNvPr id="18" name="Shape 15"/>
          <p:cNvSpPr/>
          <p:nvPr/>
        </p:nvSpPr>
        <p:spPr>
          <a:xfrm>
            <a:off x="8119872" y="233172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84464" y="249631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Current tools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8284464" y="280720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Paper records, Excel spreadsheets, phone calls, and fragmented software.</a:t>
            </a:r>
            <a:endParaRPr lang="en-US" sz="980" dirty="0"/>
          </a:p>
        </p:txBody>
      </p:sp>
      <p:sp>
        <p:nvSpPr>
          <p:cNvPr id="21" name="Shape 18"/>
          <p:cNvSpPr/>
          <p:nvPr/>
        </p:nvSpPr>
        <p:spPr>
          <a:xfrm>
            <a:off x="71323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7782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Main pain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87782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Administrative pressure reduces time, revenue clarity, and patient flow.</a:t>
            </a:r>
            <a:endParaRPr lang="en-US" sz="980" dirty="0"/>
          </a:p>
        </p:txBody>
      </p:sp>
      <p:sp>
        <p:nvSpPr>
          <p:cNvPr id="24" name="Shape 21"/>
          <p:cNvSpPr/>
          <p:nvPr/>
        </p:nvSpPr>
        <p:spPr>
          <a:xfrm>
            <a:off x="441655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58114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Adoption need</a:t>
            </a:r>
            <a:endParaRPr lang="en-US" sz="1350" dirty="0"/>
          </a:p>
        </p:txBody>
      </p:sp>
      <p:sp>
        <p:nvSpPr>
          <p:cNvPr id="26" name="Text 23"/>
          <p:cNvSpPr/>
          <p:nvPr/>
        </p:nvSpPr>
        <p:spPr>
          <a:xfrm>
            <a:off x="458114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Clinics prefer simple, intuitive software over complex enterprise systems.</a:t>
            </a:r>
            <a:endParaRPr lang="en-US" sz="980" dirty="0"/>
          </a:p>
        </p:txBody>
      </p:sp>
      <p:sp>
        <p:nvSpPr>
          <p:cNvPr id="27" name="Shape 24"/>
          <p:cNvSpPr/>
          <p:nvPr/>
        </p:nvSpPr>
        <p:spPr>
          <a:xfrm>
            <a:off x="8119872" y="3749040"/>
            <a:ext cx="3337560" cy="1115568"/>
          </a:xfrm>
          <a:prstGeom prst="roundRect">
            <a:avLst>
              <a:gd name="adj" fmla="val 9836"/>
            </a:avLst>
          </a:prstGeom>
          <a:solidFill>
            <a:srgbClr val="10384A">
              <a:alpha val="97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284464" y="3913632"/>
            <a:ext cx="29626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DHS fit</a:t>
            </a:r>
            <a:endParaRPr lang="en-US" sz="1350" dirty="0"/>
          </a:p>
        </p:txBody>
      </p:sp>
      <p:sp>
        <p:nvSpPr>
          <p:cNvPr id="29" name="Text 26"/>
          <p:cNvSpPr/>
          <p:nvPr/>
        </p:nvSpPr>
        <p:spPr>
          <a:xfrm>
            <a:off x="8284464" y="4224528"/>
            <a:ext cx="29809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80" dirty="0">
                <a:solidFill>
                  <a:srgbClr val="BFD0D8"/>
                </a:solidFill>
              </a:rPr>
              <a:t>Premium operating layer that starts practical and expands gradually.</a:t>
            </a:r>
            <a:endParaRPr lang="en-US" sz="980" dirty="0"/>
          </a:p>
        </p:txBody>
      </p:sp>
      <p:sp>
        <p:nvSpPr>
          <p:cNvPr id="30" name="Text 27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8C39C52E-98A3-B0EB-35DC-CA9D001DC22A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41153D48-432D-74C1-C051-68DFB4D63915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D2E"/>
          </a:solidFill>
          <a:ln w="12700">
            <a:solidFill>
              <a:srgbClr val="07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200000">
            <a:off x="8961120" y="-1097280"/>
            <a:ext cx="4023360" cy="4023360"/>
          </a:xfrm>
          <a:prstGeom prst="arc">
            <a:avLst/>
          </a:prstGeom>
          <a:noFill/>
          <a:ln w="15240">
            <a:solidFill>
              <a:srgbClr val="12A99A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200000">
            <a:off x="-1188720" y="5212080"/>
            <a:ext cx="3200400" cy="3200400"/>
          </a:xfrm>
          <a:prstGeom prst="arc">
            <a:avLst/>
          </a:prstGeom>
          <a:noFill/>
          <a:ln w="15240">
            <a:solidFill>
              <a:srgbClr val="C99A52">
                <a:alpha val="3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20040"/>
            <a:ext cx="11365992" cy="640080"/>
          </a:xfrm>
          <a:prstGeom prst="roundRect">
            <a:avLst>
              <a:gd name="adj" fmla="val 17143"/>
            </a:avLst>
          </a:prstGeom>
          <a:solidFill>
            <a:srgbClr val="0B2638">
              <a:alpha val="90000"/>
            </a:srgbClr>
          </a:solidFill>
          <a:ln w="12700">
            <a:solidFill>
              <a:srgbClr val="315264">
                <a:alpha val="70000"/>
              </a:srgbClr>
            </a:solidFill>
            <a:prstDash val="solid"/>
          </a:ln>
        </p:spPr>
      </p:sp>
      <p:pic>
        <p:nvPicPr>
          <p:cNvPr id="6" name="Image 0" descr="C:\Users\joegh\Documents\Codex\2026-05-22\create-the-foundation-for-a-full\artifacts\investor-presentation-dhs-web-stable-v1\assets\brand\dhs-logo-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4297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DHS Investor Presentation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25880" y="6583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BFD0D8"/>
                </a:solidFill>
              </a:rPr>
              <a:t>Dynamic Healthcare System by Dynamic Eye Technology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0835640" y="438912"/>
            <a:ext cx="5669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09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1261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CE7DD"/>
                </a:solidFill>
              </a:rPr>
              <a:t>LAUNCH MOTION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8368" y="1572768"/>
            <a:ext cx="7132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</a:rPr>
              <a:t>Go-to-Market Strategy</a:t>
            </a:r>
            <a:endParaRPr lang="en-US" sz="3100" dirty="0"/>
          </a:p>
        </p:txBody>
      </p:sp>
      <p:sp>
        <p:nvSpPr>
          <p:cNvPr id="12" name="Text 9"/>
          <p:cNvSpPr/>
          <p:nvPr/>
        </p:nvSpPr>
        <p:spPr>
          <a:xfrm>
            <a:off x="713232" y="237744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BFD0D8"/>
                </a:solidFill>
              </a:rPr>
              <a:t>DHS starts with direct clinic acquisition, then builds healthcare partnership channels and referral loops.</a:t>
            </a:r>
            <a:endParaRPr lang="en-US" sz="1900" dirty="0"/>
          </a:p>
        </p:txBody>
      </p:sp>
      <p:sp>
        <p:nvSpPr>
          <p:cNvPr id="13" name="Shape 10"/>
          <p:cNvSpPr/>
          <p:nvPr/>
        </p:nvSpPr>
        <p:spPr>
          <a:xfrm>
            <a:off x="5989320" y="1417320"/>
            <a:ext cx="5349240" cy="4343400"/>
          </a:xfrm>
          <a:prstGeom prst="roundRect">
            <a:avLst>
              <a:gd name="adj" fmla="val 2526"/>
            </a:avLst>
          </a:prstGeom>
          <a:solidFill>
            <a:srgbClr val="102F42">
              <a:alpha val="98000"/>
            </a:srgbClr>
          </a:solidFill>
          <a:ln w="10160">
            <a:solidFill>
              <a:srgbClr val="315264">
                <a:alpha val="75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55080" y="1920240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556248" y="182880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Direct sales: three representatives supported by one sales manager.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6355080" y="2450592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56248" y="23591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Distribution channel: Lebanese Order of Physicians and healthcare partners.</a:t>
            </a:r>
            <a:endParaRPr lang="en-US" sz="1450" dirty="0"/>
          </a:p>
        </p:txBody>
      </p:sp>
      <p:sp>
        <p:nvSpPr>
          <p:cNvPr id="18" name="Shape 15"/>
          <p:cNvSpPr/>
          <p:nvPr/>
        </p:nvSpPr>
        <p:spPr>
          <a:xfrm>
            <a:off x="6355080" y="2980944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556248" y="28895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Partnership targets: Ministry of Health and pharmaceutical companies.</a:t>
            </a:r>
            <a:endParaRPr lang="en-US" sz="1450" dirty="0"/>
          </a:p>
        </p:txBody>
      </p:sp>
      <p:sp>
        <p:nvSpPr>
          <p:cNvPr id="20" name="Shape 17"/>
          <p:cNvSpPr/>
          <p:nvPr/>
        </p:nvSpPr>
        <p:spPr>
          <a:xfrm>
            <a:off x="6355080" y="3511296"/>
            <a:ext cx="82296" cy="82296"/>
          </a:xfrm>
          <a:prstGeom prst="ellipse">
            <a:avLst/>
          </a:prstGeom>
          <a:solidFill>
            <a:srgbClr val="7CE7DD"/>
          </a:solidFill>
          <a:ln w="12700">
            <a:solidFill>
              <a:srgbClr val="7CE7D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556248" y="3419856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FFFFFF"/>
                </a:solidFill>
              </a:rPr>
              <a:t>Marketing engine: digital campaigns, referrals, awareness, and launch event.</a:t>
            </a:r>
            <a:endParaRPr lang="en-US" sz="1450" dirty="0"/>
          </a:p>
        </p:txBody>
      </p:sp>
      <p:sp>
        <p:nvSpPr>
          <p:cNvPr id="22" name="Text 19"/>
          <p:cNvSpPr/>
          <p:nvPr/>
        </p:nvSpPr>
        <p:spPr>
          <a:xfrm>
            <a:off x="658368" y="6446520"/>
            <a:ext cx="8961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8FABB7"/>
                </a:solidFill>
              </a:rPr>
              <a:t>Local-first web platform. Live integrations remain disabled until approved.</a:t>
            </a:r>
            <a:endParaRPr lang="en-US" sz="780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598D2AB-48F6-9BF5-DFFD-0A5CF7115840}"/>
              </a:ext>
            </a:extLst>
          </p:cNvPr>
          <p:cNvSpPr/>
          <p:nvPr/>
        </p:nvSpPr>
        <p:spPr>
          <a:xfrm>
            <a:off x="566928" y="393192"/>
            <a:ext cx="713232" cy="420624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6E6E6">
                <a:alpha val="8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82D03781-7733-FF0C-F757-02E34D8AD180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38912"/>
            <a:ext cx="594360" cy="3291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1405</Words>
  <Application>Microsoft Office PowerPoint</Application>
  <PresentationFormat>Widescreen</PresentationFormat>
  <Paragraphs>257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Dynamic Eye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DHS Investor Presentation</dc:title>
  <dc:subject>DHS investor presentation</dc:subject>
  <dc:creator>Dynamic Eye Technology</dc:creator>
  <cp:lastModifiedBy>joe ghawi</cp:lastModifiedBy>
  <cp:revision>2</cp:revision>
  <dcterms:created xsi:type="dcterms:W3CDTF">2026-06-12T14:43:14Z</dcterms:created>
  <dcterms:modified xsi:type="dcterms:W3CDTF">2026-06-12T14:44:58Z</dcterms:modified>
</cp:coreProperties>
</file>